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334" r:id="rId2"/>
    <p:sldId id="338" r:id="rId3"/>
    <p:sldId id="340" r:id="rId4"/>
    <p:sldId id="341" r:id="rId5"/>
    <p:sldId id="342" r:id="rId6"/>
    <p:sldId id="343" r:id="rId7"/>
    <p:sldId id="344" r:id="rId8"/>
    <p:sldId id="345" r:id="rId9"/>
    <p:sldId id="335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Josefin Slab SemiBold" panose="02000000000000000000" pitchFamily="2" charset="0"/>
      <p:bold r:id="rId16"/>
      <p:boldItalic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Montserrat SemiBold" panose="00000700000000000000" pitchFamily="2" charset="0"/>
      <p:bold r:id="rId30"/>
      <p:boldItalic r:id="rId31"/>
    </p:embeddedFont>
    <p:embeddedFont>
      <p:font typeface="Roboto Condensed Light" panose="020B0604020202020204" charset="0"/>
      <p:regular r:id="rId32"/>
      <p:bold r:id="rId33"/>
      <p:italic r:id="rId34"/>
      <p:boldItalic r:id="rId35"/>
    </p:embeddedFont>
    <p:embeddedFont>
      <p:font typeface="Staatliches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9" autoAdjust="0"/>
  </p:normalViewPr>
  <p:slideViewPr>
    <p:cSldViewPr snapToGrid="0">
      <p:cViewPr varScale="1">
        <p:scale>
          <a:sx n="99" d="100"/>
          <a:sy n="99" d="100"/>
        </p:scale>
        <p:origin x="648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Muy buenas, continuamos con nuestra api. En este caso vamos a ver cómo funcionan las </a:t>
            </a:r>
            <a:r>
              <a:rPr lang="es-AR" dirty="0" err="1"/>
              <a:t>queries</a:t>
            </a:r>
            <a:r>
              <a:rPr lang="es-AR" dirty="0"/>
              <a:t> o consultas personalizadas.</a:t>
            </a:r>
          </a:p>
        </p:txBody>
      </p:sp>
    </p:spTree>
    <p:extLst>
      <p:ext uri="{BB962C8B-B14F-4D97-AF65-F5344CB8AC3E}">
        <p14:creationId xmlns:p14="http://schemas.microsoft.com/office/powerpoint/2010/main" val="278720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Muy buenas y bienvenidos una vez más a </a:t>
            </a:r>
            <a:r>
              <a:rPr lang="es-AR" dirty="0" err="1"/>
              <a:t>ColmenaTEC</a:t>
            </a:r>
            <a:r>
              <a:rPr lang="es-AR" dirty="0"/>
              <a:t>. En el video de hoy vamos a ver cómo evitar la repetición de código a través del uso @</a:t>
            </a:r>
            <a:r>
              <a:rPr lang="es-AR" dirty="0" err="1"/>
              <a:t>MappedSuperclass</a:t>
            </a:r>
            <a:r>
              <a:rPr lang="es-AR" dirty="0"/>
              <a:t> y código genérico</a:t>
            </a:r>
          </a:p>
        </p:txBody>
      </p:sp>
    </p:spTree>
    <p:extLst>
      <p:ext uri="{BB962C8B-B14F-4D97-AF65-F5344CB8AC3E}">
        <p14:creationId xmlns:p14="http://schemas.microsoft.com/office/powerpoint/2010/main" val="113960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 sz="1200">
                <a:solidFill>
                  <a:srgbClr val="231F2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796" y="-162474"/>
            <a:ext cx="234688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67" y="-162472"/>
            <a:ext cx="1801210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14" y="-162475"/>
            <a:ext cx="3317609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796" y="-162470"/>
            <a:ext cx="234688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6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6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6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6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1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1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1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1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1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1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3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4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4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4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4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4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4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3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3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1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1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4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3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3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0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0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75" name="Google Shape;975;p22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44" cy="858004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99" name="Google Shape;99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0" name="Google Shape;100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1" name="Google Shape;1001;p24"/>
          <p:cNvSpPr txBox="1">
            <a:spLocks noGrp="1"/>
          </p:cNvSpPr>
          <p:nvPr>
            <p:ph type="subTitle" idx="4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2" name="Google Shape;1002;p24"/>
          <p:cNvSpPr txBox="1">
            <a:spLocks noGrp="1"/>
          </p:cNvSpPr>
          <p:nvPr>
            <p:ph type="subTitle" idx="5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3" name="Google Shape;1003;p24"/>
          <p:cNvSpPr txBox="1">
            <a:spLocks noGrp="1"/>
          </p:cNvSpPr>
          <p:nvPr>
            <p:ph type="subTitle" idx="6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4" name="Google Shape;100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6" name="Google Shape;100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subTitle" idx="13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8" name="Google Shape;1008;p24"/>
          <p:cNvSpPr txBox="1">
            <a:spLocks noGrp="1"/>
          </p:cNvSpPr>
          <p:nvPr>
            <p:ph type="subTitle" idx="14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9" name="Google Shape;1009;p24"/>
          <p:cNvSpPr txBox="1">
            <a:spLocks noGrp="1"/>
          </p:cNvSpPr>
          <p:nvPr>
            <p:ph type="subTitle" idx="15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10" name="Google Shape;1010;p24"/>
          <p:cNvSpPr txBox="1">
            <a:spLocks noGrp="1"/>
          </p:cNvSpPr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6" name="Google Shape;126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0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  <a:biLevel thresh="75000"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0"/>
              <a:buNone/>
              <a:defRPr sz="7200">
                <a:solidFill>
                  <a:srgbClr val="231F2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 sz="1400">
                <a:solidFill>
                  <a:srgbClr val="231F20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JPA </a:t>
            </a:r>
            <a:r>
              <a:rPr lang="es-ES" sz="4800" dirty="0" err="1">
                <a:solidFill>
                  <a:srgbClr val="000000"/>
                </a:solidFill>
              </a:rPr>
              <a:t>Queries</a:t>
            </a:r>
            <a:br>
              <a:rPr lang="es-ES" sz="4800" dirty="0">
                <a:solidFill>
                  <a:srgbClr val="000000"/>
                </a:solidFill>
              </a:rPr>
            </a:br>
            <a:r>
              <a:rPr lang="es-ES" sz="2400" dirty="0">
                <a:solidFill>
                  <a:srgbClr val="000000"/>
                </a:solidFill>
              </a:rPr>
              <a:t>@</a:t>
            </a:r>
            <a:r>
              <a:rPr lang="es-ES" sz="2400" dirty="0" err="1">
                <a:solidFill>
                  <a:srgbClr val="000000"/>
                </a:solidFill>
              </a:rPr>
              <a:t>Query</a:t>
            </a:r>
            <a:r>
              <a:rPr lang="es-ES" sz="2400" dirty="0">
                <a:solidFill>
                  <a:srgbClr val="000000"/>
                </a:solidFill>
              </a:rPr>
              <a:t> &amp; </a:t>
            </a:r>
            <a:r>
              <a:rPr lang="es-ES" sz="2400" dirty="0" err="1">
                <a:solidFill>
                  <a:srgbClr val="000000"/>
                </a:solidFill>
              </a:rPr>
              <a:t>Query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Methods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ECD49B7-1BA8-4C1A-B3A2-C0ADAC07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E2203B2-B5F1-413C-BAC1-D5CC23BD3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C432178-98C2-4F52-8ADA-CC7A64DC2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039EA17-ECA9-4009-9A14-AC23D917A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D524C31-181E-408A-BF0B-FADEF3D3F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705" y="290033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252-4492-486B-86E3-E626898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¿Qué es una </a:t>
            </a:r>
            <a:r>
              <a:rPr lang="es-AR" dirty="0" err="1"/>
              <a:t>Query</a:t>
            </a:r>
            <a:r>
              <a:rPr lang="es-AR" dirty="0"/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B44E48-2E53-4282-A0EF-D6C3F8D1F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Es una consulta o petición realizada a una base de datos, a través de la cual podemos obtener, actualizar o eliminar datos de una o varias tablas. Estas consultas se hacen por medio de un lenguaje de consultas como SQL</a:t>
            </a:r>
          </a:p>
          <a:p>
            <a:r>
              <a:rPr lang="es-AR" dirty="0"/>
              <a:t>Los métodos de consulta se van a ubicar dentro de la capa de Repositorio</a:t>
            </a:r>
          </a:p>
          <a:p>
            <a:r>
              <a:rPr lang="es-AR" dirty="0"/>
              <a:t>En JPA existen distintas formas de realizar </a:t>
            </a:r>
            <a:r>
              <a:rPr lang="es-AR" dirty="0" err="1"/>
              <a:t>queries</a:t>
            </a:r>
            <a:r>
              <a:rPr lang="es-AR" dirty="0"/>
              <a:t>, vamos a ver algunas de ellas</a:t>
            </a:r>
          </a:p>
          <a:p>
            <a:pPr lvl="1"/>
            <a:r>
              <a:rPr lang="es-AR" dirty="0"/>
              <a:t>Métodos de </a:t>
            </a:r>
            <a:r>
              <a:rPr lang="es-AR" dirty="0" err="1"/>
              <a:t>Query</a:t>
            </a:r>
            <a:endParaRPr lang="es-AR" dirty="0"/>
          </a:p>
          <a:p>
            <a:pPr lvl="1"/>
            <a:r>
              <a:rPr lang="es-AR" dirty="0"/>
              <a:t>@</a:t>
            </a:r>
            <a:r>
              <a:rPr lang="es-AR" dirty="0" err="1"/>
              <a:t>Query</a:t>
            </a:r>
            <a:r>
              <a:rPr lang="es-AR" dirty="0"/>
              <a:t> con JPQL</a:t>
            </a:r>
          </a:p>
          <a:p>
            <a:pPr lvl="1"/>
            <a:r>
              <a:rPr lang="es-AR" dirty="0"/>
              <a:t>@</a:t>
            </a:r>
            <a:r>
              <a:rPr lang="es-AR" dirty="0" err="1"/>
              <a:t>Query</a:t>
            </a:r>
            <a:r>
              <a:rPr lang="es-AR" dirty="0"/>
              <a:t> nativas (con SQL)</a:t>
            </a:r>
          </a:p>
        </p:txBody>
      </p:sp>
    </p:spTree>
    <p:extLst>
      <p:ext uri="{BB962C8B-B14F-4D97-AF65-F5344CB8AC3E}">
        <p14:creationId xmlns:p14="http://schemas.microsoft.com/office/powerpoint/2010/main" val="26423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C9035-B470-46C4-9964-3609764F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Métodos de </a:t>
            </a:r>
            <a:r>
              <a:rPr lang="es-AR" dirty="0" err="1"/>
              <a:t>Query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90F5FD-18C5-4998-8CAD-748CF03A0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81475"/>
            <a:ext cx="7299900" cy="12902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s-AR" dirty="0" err="1"/>
              <a:t>JpaRepository</a:t>
            </a:r>
            <a:r>
              <a:rPr lang="es-AR" dirty="0"/>
              <a:t>  nos provee de métodos a través de los cuales podemos realizar consultas sin necesidad de usar un lenguaje de consultas.</a:t>
            </a:r>
          </a:p>
          <a:p>
            <a:pPr>
              <a:spcBef>
                <a:spcPts val="1200"/>
              </a:spcBef>
            </a:pPr>
            <a:r>
              <a:rPr lang="es-AR" dirty="0"/>
              <a:t>JPA nos brinda </a:t>
            </a:r>
            <a:r>
              <a:rPr lang="es-AR" dirty="0" err="1"/>
              <a:t>keywords</a:t>
            </a:r>
            <a:r>
              <a:rPr lang="es-AR" dirty="0"/>
              <a:t> a través de las cuales podremos hacer búsquedas de igualdad, similitud y comparación, además de poder concatenar múltiples condiciones usando las </a:t>
            </a:r>
            <a:r>
              <a:rPr lang="es-AR" dirty="0" err="1"/>
              <a:t>keywords</a:t>
            </a:r>
            <a:r>
              <a:rPr lang="es-AR" dirty="0"/>
              <a:t> And y </a:t>
            </a:r>
            <a:r>
              <a:rPr lang="es-AR" dirty="0" err="1"/>
              <a:t>Or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2696B4-3B9C-4E69-AB1A-375A356EE288}"/>
              </a:ext>
            </a:extLst>
          </p:cNvPr>
          <p:cNvSpPr txBox="1"/>
          <p:nvPr/>
        </p:nvSpPr>
        <p:spPr>
          <a:xfrm>
            <a:off x="1183907" y="2868930"/>
            <a:ext cx="677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latin typeface="Consolas" panose="020B0609020204030204" pitchFamily="49" charset="0"/>
              </a:rPr>
              <a:t>List</a:t>
            </a:r>
            <a:r>
              <a:rPr lang="es-AR" dirty="0">
                <a:latin typeface="Consolas" panose="020B0609020204030204" pitchFamily="49" charset="0"/>
              </a:rPr>
              <a:t>&lt;Persona&gt; </a:t>
            </a:r>
            <a:r>
              <a:rPr lang="es-AR" dirty="0" err="1">
                <a:latin typeface="Consolas" panose="020B0609020204030204" pitchFamily="49" charset="0"/>
              </a:rPr>
              <a:t>findByNombre</a:t>
            </a:r>
            <a:r>
              <a:rPr lang="es-AR" dirty="0">
                <a:latin typeface="Consolas" panose="020B0609020204030204" pitchFamily="49" charset="0"/>
              </a:rPr>
              <a:t>(</a:t>
            </a:r>
            <a:r>
              <a:rPr lang="es-AR" dirty="0" err="1">
                <a:latin typeface="Consolas" panose="020B0609020204030204" pitchFamily="49" charset="0"/>
              </a:rPr>
              <a:t>String</a:t>
            </a:r>
            <a:r>
              <a:rPr lang="es-AR" dirty="0">
                <a:latin typeface="Consolas" panose="020B0609020204030204" pitchFamily="49" charset="0"/>
              </a:rPr>
              <a:t> nombre);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CC5727F-1D47-4CA6-A358-723C5B3249CD}"/>
              </a:ext>
            </a:extLst>
          </p:cNvPr>
          <p:cNvSpPr/>
          <p:nvPr/>
        </p:nvSpPr>
        <p:spPr>
          <a:xfrm>
            <a:off x="3860800" y="2897505"/>
            <a:ext cx="415925" cy="2571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C27482-E078-4E32-A6CC-F5383E9924E1}"/>
              </a:ext>
            </a:extLst>
          </p:cNvPr>
          <p:cNvSpPr/>
          <p:nvPr/>
        </p:nvSpPr>
        <p:spPr>
          <a:xfrm>
            <a:off x="4276725" y="2897505"/>
            <a:ext cx="796925" cy="257175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04E5A4-2058-48BB-92CD-B5C820FE0946}"/>
              </a:ext>
            </a:extLst>
          </p:cNvPr>
          <p:cNvCxnSpPr>
            <a:stCxn id="9" idx="2"/>
          </p:cNvCxnSpPr>
          <p:nvPr/>
        </p:nvCxnSpPr>
        <p:spPr>
          <a:xfrm flipH="1">
            <a:off x="3169920" y="3154680"/>
            <a:ext cx="89884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0F0623B-68D6-4CDB-9E87-FA94B75CE5C5}"/>
              </a:ext>
            </a:extLst>
          </p:cNvPr>
          <p:cNvCxnSpPr>
            <a:stCxn id="10" idx="2"/>
          </p:cNvCxnSpPr>
          <p:nvPr/>
        </p:nvCxnSpPr>
        <p:spPr>
          <a:xfrm>
            <a:off x="4675188" y="3154680"/>
            <a:ext cx="712152" cy="381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27A59B-59C6-468D-B1A6-53A17FBD0AF7}"/>
              </a:ext>
            </a:extLst>
          </p:cNvPr>
          <p:cNvSpPr txBox="1"/>
          <p:nvPr/>
        </p:nvSpPr>
        <p:spPr>
          <a:xfrm>
            <a:off x="1783080" y="3451860"/>
            <a:ext cx="138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</a:rPr>
              <a:t>Introductor</a:t>
            </a:r>
          </a:p>
          <a:p>
            <a:pPr algn="ctr"/>
            <a:r>
              <a:rPr lang="es-AR" sz="1100" dirty="0">
                <a:latin typeface="Lato" panose="020F0502020204030203" pitchFamily="34" charset="0"/>
              </a:rPr>
              <a:t>Soporta </a:t>
            </a:r>
            <a:r>
              <a:rPr lang="es-AR" sz="1100" dirty="0" err="1">
                <a:latin typeface="Lato" panose="020F0502020204030203" pitchFamily="34" charset="0"/>
              </a:rPr>
              <a:t>find</a:t>
            </a:r>
            <a:r>
              <a:rPr lang="es-AR" sz="1100" dirty="0">
                <a:latin typeface="Lato" panose="020F0502020204030203" pitchFamily="34" charset="0"/>
              </a:rPr>
              <a:t>, </a:t>
            </a:r>
            <a:r>
              <a:rPr lang="es-AR" sz="1100" dirty="0" err="1">
                <a:latin typeface="Lato" panose="020F0502020204030203" pitchFamily="34" charset="0"/>
              </a:rPr>
              <a:t>get</a:t>
            </a:r>
            <a:r>
              <a:rPr lang="es-AR" sz="1100" dirty="0">
                <a:latin typeface="Lato" panose="020F0502020204030203" pitchFamily="34" charset="0"/>
              </a:rPr>
              <a:t>, </a:t>
            </a:r>
            <a:r>
              <a:rPr lang="es-AR" sz="1100" dirty="0" err="1">
                <a:latin typeface="Lato" panose="020F0502020204030203" pitchFamily="34" charset="0"/>
              </a:rPr>
              <a:t>read</a:t>
            </a:r>
            <a:r>
              <a:rPr lang="es-AR" sz="1100" dirty="0">
                <a:latin typeface="Lato" panose="020F0502020204030203" pitchFamily="34" charset="0"/>
              </a:rPr>
              <a:t>, </a:t>
            </a:r>
            <a:r>
              <a:rPr lang="es-AR" sz="1100" dirty="0" err="1">
                <a:latin typeface="Lato" panose="020F0502020204030203" pitchFamily="34" charset="0"/>
              </a:rPr>
              <a:t>query</a:t>
            </a:r>
            <a:r>
              <a:rPr lang="es-AR" sz="1100" dirty="0">
                <a:latin typeface="Lato" panose="020F0502020204030203" pitchFamily="34" charset="0"/>
              </a:rPr>
              <a:t> y </a:t>
            </a:r>
            <a:r>
              <a:rPr lang="es-AR" sz="1100" dirty="0" err="1">
                <a:latin typeface="Lato" panose="020F0502020204030203" pitchFamily="34" charset="0"/>
              </a:rPr>
              <a:t>count</a:t>
            </a:r>
            <a:endParaRPr lang="es-AR" sz="1100" dirty="0">
              <a:latin typeface="Lato" panose="020F050202020403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A3218A-DDBF-459B-AF77-E3D38147299F}"/>
              </a:ext>
            </a:extLst>
          </p:cNvPr>
          <p:cNvSpPr txBox="1"/>
          <p:nvPr/>
        </p:nvSpPr>
        <p:spPr>
          <a:xfrm>
            <a:off x="5212020" y="3436620"/>
            <a:ext cx="30022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</a:rPr>
              <a:t>Criterios</a:t>
            </a:r>
          </a:p>
          <a:p>
            <a:pPr algn="ctr"/>
            <a:r>
              <a:rPr lang="es-AR" sz="1100" dirty="0">
                <a:latin typeface="Lato" panose="020F0502020204030203" pitchFamily="34" charset="0"/>
              </a:rPr>
              <a:t>Contiene las expresiones de condición específica de la entidad de la consulta. Podemos usar las palabras claves de condición junto con los nombres de los atributos de la entidad. </a:t>
            </a:r>
          </a:p>
        </p:txBody>
      </p:sp>
    </p:spTree>
    <p:extLst>
      <p:ext uri="{BB962C8B-B14F-4D97-AF65-F5344CB8AC3E}">
        <p14:creationId xmlns:p14="http://schemas.microsoft.com/office/powerpoint/2010/main" val="390323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5DF80-95CA-4471-808A-3963C2A9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195"/>
            <a:ext cx="7315200" cy="548700"/>
          </a:xfrm>
        </p:spPr>
        <p:txBody>
          <a:bodyPr/>
          <a:lstStyle/>
          <a:p>
            <a:r>
              <a:rPr lang="es-AR" dirty="0" err="1"/>
              <a:t>Keywords</a:t>
            </a:r>
            <a:r>
              <a:rPr lang="es-AR" dirty="0"/>
              <a:t> métodos de </a:t>
            </a:r>
            <a:r>
              <a:rPr lang="es-AR" dirty="0" err="1"/>
              <a:t>query</a:t>
            </a:r>
            <a:endParaRPr lang="es-AR" dirty="0"/>
          </a:p>
        </p:txBody>
      </p:sp>
      <p:graphicFrame>
        <p:nvGraphicFramePr>
          <p:cNvPr id="11" name="Tabla 6">
            <a:extLst>
              <a:ext uri="{FF2B5EF4-FFF2-40B4-BE49-F238E27FC236}">
                <a16:creationId xmlns:a16="http://schemas.microsoft.com/office/drawing/2014/main" id="{DA1AEF71-633E-4F11-A1B3-14A7D4E2D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35169"/>
              </p:ext>
            </p:extLst>
          </p:nvPr>
        </p:nvGraphicFramePr>
        <p:xfrm>
          <a:off x="1002982" y="981710"/>
          <a:ext cx="7138035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982624754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3707216365"/>
                    </a:ext>
                  </a:extLst>
                </a:gridCol>
                <a:gridCol w="3114040">
                  <a:extLst>
                    <a:ext uri="{9D8B030D-6E8A-4147-A177-3AD203B41FA5}">
                      <a16:colId xmlns:a16="http://schemas.microsoft.com/office/drawing/2014/main" val="191833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Keyword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JPQL snippet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findByLastname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And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Firstname</a:t>
                      </a:r>
                      <a:endParaRPr lang="es-ES" sz="1200" b="0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x.lastname = ?1 and x.firstname = ?2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4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findByLastname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Or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Firstname</a:t>
                      </a:r>
                      <a:endParaRPr lang="es-ES" sz="1200" b="0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x.lastname = ?1 or x.firstname = ?2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95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Is, Equals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findByFirstname,findByFirstname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Is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,findByFirstname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Equals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x.firstname =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4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findByStartDate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Between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x.startDate between ?1 and ?2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6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LessThan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LessThan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&lt;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7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LessThanEqual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LessThanEqual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&lt;=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90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GreaterThan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GreaterThan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&gt;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5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GreaterThanEqual</a:t>
                      </a:r>
                      <a:endParaRPr lang="es-ES" sz="1200" b="0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GreaterThanEqual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where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x.age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&gt;=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29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31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5DF80-95CA-4471-808A-3963C2A9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5675"/>
            <a:ext cx="7315200" cy="548700"/>
          </a:xfrm>
        </p:spPr>
        <p:txBody>
          <a:bodyPr/>
          <a:lstStyle/>
          <a:p>
            <a:r>
              <a:rPr lang="es-AR" dirty="0" err="1"/>
              <a:t>Keywords</a:t>
            </a:r>
            <a:r>
              <a:rPr lang="es-AR" dirty="0"/>
              <a:t> métodos de </a:t>
            </a:r>
            <a:r>
              <a:rPr lang="es-AR" dirty="0" err="1"/>
              <a:t>query</a:t>
            </a:r>
            <a:endParaRPr lang="es-AR" dirty="0"/>
          </a:p>
        </p:txBody>
      </p:sp>
      <p:graphicFrame>
        <p:nvGraphicFramePr>
          <p:cNvPr id="11" name="Tabla 6">
            <a:extLst>
              <a:ext uri="{FF2B5EF4-FFF2-40B4-BE49-F238E27FC236}">
                <a16:creationId xmlns:a16="http://schemas.microsoft.com/office/drawing/2014/main" id="{DA1AEF71-633E-4F11-A1B3-14A7D4E2D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581585"/>
              </p:ext>
            </p:extLst>
          </p:nvPr>
        </p:nvGraphicFramePr>
        <p:xfrm>
          <a:off x="1005840" y="1027430"/>
          <a:ext cx="717804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982624754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3707216365"/>
                    </a:ext>
                  </a:extLst>
                </a:gridCol>
                <a:gridCol w="3114040">
                  <a:extLst>
                    <a:ext uri="{9D8B030D-6E8A-4147-A177-3AD203B41FA5}">
                      <a16:colId xmlns:a16="http://schemas.microsoft.com/office/drawing/2014/main" val="191833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Keyword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JPQL snippet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findByStartDate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After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where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x.startDate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&gt;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findByStartDate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Before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x.startDate &lt;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81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IsNull, 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(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Is</a:t>
                      </a: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Null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is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1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IsNotNull, NotNull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(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Is</a:t>
                      </a: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NotNull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2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Like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x.firstname like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1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NotLike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x.firstname not like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3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StartingWith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StartingWith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x.firstname like ?1 (parameter bound with appended 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59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EndingWith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EndingWith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x.firstname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like ?1 (parameter bound with prepended 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278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66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5DF80-95CA-4471-808A-3963C2A9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58" y="237575"/>
            <a:ext cx="7315200" cy="548700"/>
          </a:xfrm>
        </p:spPr>
        <p:txBody>
          <a:bodyPr/>
          <a:lstStyle/>
          <a:p>
            <a:r>
              <a:rPr lang="es-AR" dirty="0" err="1"/>
              <a:t>Keywords</a:t>
            </a:r>
            <a:r>
              <a:rPr lang="es-AR" dirty="0"/>
              <a:t> métodos de </a:t>
            </a:r>
            <a:r>
              <a:rPr lang="es-AR" dirty="0" err="1"/>
              <a:t>query</a:t>
            </a:r>
            <a:endParaRPr lang="es-AR" dirty="0"/>
          </a:p>
        </p:txBody>
      </p:sp>
      <p:graphicFrame>
        <p:nvGraphicFramePr>
          <p:cNvPr id="11" name="Tabla 6">
            <a:extLst>
              <a:ext uri="{FF2B5EF4-FFF2-40B4-BE49-F238E27FC236}">
                <a16:creationId xmlns:a16="http://schemas.microsoft.com/office/drawing/2014/main" id="{DA1AEF71-633E-4F11-A1B3-14A7D4E2D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05927"/>
              </p:ext>
            </p:extLst>
          </p:nvPr>
        </p:nvGraphicFramePr>
        <p:xfrm>
          <a:off x="1005840" y="920750"/>
          <a:ext cx="717804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982624754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3707216365"/>
                    </a:ext>
                  </a:extLst>
                </a:gridCol>
                <a:gridCol w="3114040">
                  <a:extLst>
                    <a:ext uri="{9D8B030D-6E8A-4147-A177-3AD203B41FA5}">
                      <a16:colId xmlns:a16="http://schemas.microsoft.com/office/drawing/2014/main" val="191833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Keyword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JPQL snippet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Containing</a:t>
                      </a:r>
                      <a:endParaRPr lang="es-ES" sz="1200" b="0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Containing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x.firstname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like ?1 (parameter bound wrapped in 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2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OrderBy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OrderBy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Lastname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Desc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= ?1 order by x.lastname desc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0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findByLastname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x.lastname &lt;&gt;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393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In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(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Collection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&lt;Age&gt; 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ages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in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79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findByAge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NotIn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(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Collection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&lt;Age&gt; </a:t>
                      </a:r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ages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x.age not in ?1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68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findByActive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True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x.active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findByActive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False</a:t>
                      </a:r>
                      <a:r>
                        <a:rPr lang="es-E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x.active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8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IgnoreCase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s-E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findByFirstname</a:t>
                      </a:r>
                      <a:r>
                        <a:rPr lang="es-E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IgnoreCase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… where UPPER(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x.firstame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) = UPPER(?1)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12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01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33605-B419-40B2-9C15-E7308A5F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@</a:t>
            </a:r>
            <a:r>
              <a:rPr lang="es-AR" dirty="0" err="1"/>
              <a:t>Query</a:t>
            </a:r>
            <a:r>
              <a:rPr lang="es-AR" dirty="0"/>
              <a:t> con JPQL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CA4F47-298E-41DA-80A9-9D66AD84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81475"/>
            <a:ext cx="7299900" cy="1065485"/>
          </a:xfrm>
        </p:spPr>
        <p:txBody>
          <a:bodyPr/>
          <a:lstStyle/>
          <a:p>
            <a:r>
              <a:rPr lang="es-AR" dirty="0"/>
              <a:t>JPQL (Java </a:t>
            </a:r>
            <a:r>
              <a:rPr lang="es-AR" dirty="0" err="1"/>
              <a:t>Persistence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</a:t>
            </a:r>
            <a:r>
              <a:rPr lang="es-AR" dirty="0" err="1"/>
              <a:t>Language</a:t>
            </a:r>
            <a:r>
              <a:rPr lang="es-AR" dirty="0"/>
              <a:t>) es un lenguaje de consultas que nos permite definir consultas a la base de datos basadas en las entidades del modelo en Java. Es decir que va a trabajar con clases y objetos de Java.</a:t>
            </a:r>
          </a:p>
          <a:p>
            <a:r>
              <a:rPr lang="es-AR" dirty="0"/>
              <a:t>La sintaxis es similar a SQL, pero en lugar de trabajar con los nombres de las tablas y campos, trabajamos con los nombres de las entidades y atributos definidos en la POO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1CF1D6-55DB-49B7-A73C-FCABF189A415}"/>
              </a:ext>
            </a:extLst>
          </p:cNvPr>
          <p:cNvSpPr txBox="1"/>
          <p:nvPr/>
        </p:nvSpPr>
        <p:spPr>
          <a:xfrm>
            <a:off x="4396740" y="3123361"/>
            <a:ext cx="423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AR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Query</a:t>
            </a:r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“SELECT p FROM Persona p”)</a:t>
            </a:r>
          </a:p>
          <a:p>
            <a:r>
              <a:rPr lang="es-AR" dirty="0" err="1">
                <a:latin typeface="Consolas" panose="020B0609020204030204" pitchFamily="49" charset="0"/>
              </a:rPr>
              <a:t>List</a:t>
            </a:r>
            <a:r>
              <a:rPr lang="es-AR" dirty="0">
                <a:latin typeface="Consolas" panose="020B0609020204030204" pitchFamily="49" charset="0"/>
              </a:rPr>
              <a:t>&lt;Persona&gt; </a:t>
            </a:r>
            <a:r>
              <a:rPr lang="es-AR" dirty="0" err="1">
                <a:latin typeface="Consolas" panose="020B0609020204030204" pitchFamily="49" charset="0"/>
              </a:rPr>
              <a:t>findAllPersonas</a:t>
            </a:r>
            <a:r>
              <a:rPr lang="es-AR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7258D3-0B53-4338-AAE5-FDDAA84DFFC5}"/>
              </a:ext>
            </a:extLst>
          </p:cNvPr>
          <p:cNvSpPr txBox="1"/>
          <p:nvPr/>
        </p:nvSpPr>
        <p:spPr>
          <a:xfrm>
            <a:off x="1424940" y="2907918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Consolas" panose="020B0609020204030204" pitchFamily="49" charset="0"/>
              </a:rPr>
              <a:t>SELECT … FROM …</a:t>
            </a:r>
          </a:p>
          <a:p>
            <a:r>
              <a:rPr lang="es-AR" dirty="0">
                <a:latin typeface="Consolas" panose="020B0609020204030204" pitchFamily="49" charset="0"/>
              </a:rPr>
              <a:t>[WHERE …]</a:t>
            </a:r>
          </a:p>
          <a:p>
            <a:r>
              <a:rPr lang="es-AR" dirty="0">
                <a:latin typeface="Consolas" panose="020B0609020204030204" pitchFamily="49" charset="0"/>
              </a:rPr>
              <a:t>[GROUP BY … [HAVING …]]</a:t>
            </a:r>
          </a:p>
          <a:p>
            <a:r>
              <a:rPr lang="es-AR" dirty="0">
                <a:latin typeface="Consolas" panose="020B0609020204030204" pitchFamily="49" charset="0"/>
              </a:rPr>
              <a:t>[ORDER BY …]</a:t>
            </a:r>
          </a:p>
        </p:txBody>
      </p:sp>
    </p:spTree>
    <p:extLst>
      <p:ext uri="{BB962C8B-B14F-4D97-AF65-F5344CB8AC3E}">
        <p14:creationId xmlns:p14="http://schemas.microsoft.com/office/powerpoint/2010/main" val="308643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33605-B419-40B2-9C15-E7308A5F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@</a:t>
            </a:r>
            <a:r>
              <a:rPr lang="es-AR" dirty="0" err="1"/>
              <a:t>Query</a:t>
            </a:r>
            <a:r>
              <a:rPr lang="es-AR" dirty="0"/>
              <a:t> nativa (con SQL)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CA4F47-298E-41DA-80A9-9D66AD84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81475"/>
            <a:ext cx="7299900" cy="1065485"/>
          </a:xfrm>
        </p:spPr>
        <p:txBody>
          <a:bodyPr/>
          <a:lstStyle/>
          <a:p>
            <a:r>
              <a:rPr lang="es-AR" dirty="0"/>
              <a:t>En este caso vamos a usar el lenguaje SQL para realizar las consultas, indicando el atributo “</a:t>
            </a:r>
            <a:r>
              <a:rPr lang="es-AR" dirty="0" err="1"/>
              <a:t>nativeQuery</a:t>
            </a:r>
            <a:r>
              <a:rPr lang="es-AR" dirty="0"/>
              <a:t> = true”</a:t>
            </a:r>
          </a:p>
          <a:p>
            <a:r>
              <a:rPr lang="es-AR" dirty="0"/>
              <a:t>En este caso SQL trabaja directamente con las tablas de nuestra base de datos, por lo que deberemos trabajar con los nombre de las tablas y campos o columnas que asignamos en nuestro modelo.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1CF1D6-55DB-49B7-A73C-FCABF189A415}"/>
              </a:ext>
            </a:extLst>
          </p:cNvPr>
          <p:cNvSpPr txBox="1"/>
          <p:nvPr/>
        </p:nvSpPr>
        <p:spPr>
          <a:xfrm>
            <a:off x="4320540" y="2796541"/>
            <a:ext cx="4236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AR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Query</a:t>
            </a:r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s-AR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“SELECT * FROM persona”,</a:t>
            </a:r>
          </a:p>
          <a:p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s-AR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nativeQuery</a:t>
            </a:r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true</a:t>
            </a:r>
          </a:p>
          <a:p>
            <a:r>
              <a:rPr lang="es-AR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AR" dirty="0" err="1">
                <a:latin typeface="Consolas" panose="020B0609020204030204" pitchFamily="49" charset="0"/>
              </a:rPr>
              <a:t>List</a:t>
            </a:r>
            <a:r>
              <a:rPr lang="es-AR" dirty="0">
                <a:latin typeface="Consolas" panose="020B0609020204030204" pitchFamily="49" charset="0"/>
              </a:rPr>
              <a:t>&lt;Persona&gt; </a:t>
            </a:r>
            <a:r>
              <a:rPr lang="es-AR" dirty="0" err="1">
                <a:latin typeface="Consolas" panose="020B0609020204030204" pitchFamily="49" charset="0"/>
              </a:rPr>
              <a:t>findAllPersonas</a:t>
            </a:r>
            <a:r>
              <a:rPr lang="es-AR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7258D3-0B53-4338-AAE5-FDDAA84DFFC5}"/>
              </a:ext>
            </a:extLst>
          </p:cNvPr>
          <p:cNvSpPr txBox="1"/>
          <p:nvPr/>
        </p:nvSpPr>
        <p:spPr>
          <a:xfrm>
            <a:off x="1043940" y="2692473"/>
            <a:ext cx="2796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Consolas" panose="020B0609020204030204" pitchFamily="49" charset="0"/>
              </a:rPr>
              <a:t>SELECT &lt;campos o columnas de una tabla&gt; </a:t>
            </a:r>
          </a:p>
          <a:p>
            <a:r>
              <a:rPr lang="es-AR" dirty="0">
                <a:latin typeface="Consolas" panose="020B0609020204030204" pitchFamily="49" charset="0"/>
              </a:rPr>
              <a:t>FROM &lt;tabla/s&gt;</a:t>
            </a:r>
          </a:p>
          <a:p>
            <a:r>
              <a:rPr lang="es-AR" dirty="0">
                <a:latin typeface="Consolas" panose="020B0609020204030204" pitchFamily="49" charset="0"/>
              </a:rPr>
              <a:t>WERE &lt;condición/es&gt;</a:t>
            </a:r>
          </a:p>
          <a:p>
            <a:r>
              <a:rPr lang="es-AR" dirty="0">
                <a:latin typeface="Consolas" panose="020B0609020204030204" pitchFamily="49" charset="0"/>
              </a:rPr>
              <a:t>GROUP BY &lt;campos&gt;</a:t>
            </a:r>
          </a:p>
          <a:p>
            <a:r>
              <a:rPr lang="es-AR" dirty="0">
                <a:latin typeface="Consolas" panose="020B0609020204030204" pitchFamily="49" charset="0"/>
              </a:rPr>
              <a:t>ORDER BY &lt;campos&gt; ASC/DESC</a:t>
            </a:r>
          </a:p>
        </p:txBody>
      </p:sp>
    </p:spTree>
    <p:extLst>
      <p:ext uri="{BB962C8B-B14F-4D97-AF65-F5344CB8AC3E}">
        <p14:creationId xmlns:p14="http://schemas.microsoft.com/office/powerpoint/2010/main" val="3018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Implementación</a:t>
            </a:r>
          </a:p>
          <a:p>
            <a:pPr algn="r"/>
            <a:r>
              <a:rPr lang="es-ES" sz="4800" dirty="0">
                <a:solidFill>
                  <a:srgbClr val="000000"/>
                </a:solidFill>
              </a:rPr>
              <a:t>y prueba de </a:t>
            </a:r>
            <a:r>
              <a:rPr lang="es-ES" sz="4800" dirty="0" err="1">
                <a:solidFill>
                  <a:srgbClr val="000000"/>
                </a:solidFill>
              </a:rPr>
              <a:t>queries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ECD49B7-1BA8-4C1A-B3A2-C0ADAC07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E2203B2-B5F1-413C-BAC1-D5CC23BD3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C432178-98C2-4F52-8ADA-CC7A64DC2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07" y="290033"/>
            <a:ext cx="981075" cy="97155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039EA17-ECA9-4009-9A14-AC23D917A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16A5D5-4E64-44C8-9931-715EFD3C9C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706" y="290033"/>
            <a:ext cx="981075" cy="97155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14D3588-D6C8-41E0-A774-C7A34832D1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706" y="280508"/>
            <a:ext cx="982800" cy="9828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570765C-36B1-40E4-A2D1-0212D2DF6AB3}"/>
              </a:ext>
            </a:extLst>
          </p:cNvPr>
          <p:cNvSpPr/>
          <p:nvPr/>
        </p:nvSpPr>
        <p:spPr>
          <a:xfrm>
            <a:off x="364982" y="290033"/>
            <a:ext cx="981075" cy="981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35055723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10160</TotalTime>
  <Words>868</Words>
  <Application>Microsoft Office PowerPoint</Application>
  <PresentationFormat>Presentación en pantalla (16:9)</PresentationFormat>
  <Paragraphs>129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Montserrat</vt:lpstr>
      <vt:lpstr>Staatliches</vt:lpstr>
      <vt:lpstr>Lato</vt:lpstr>
      <vt:lpstr>Arial</vt:lpstr>
      <vt:lpstr>Roboto Condensed Light</vt:lpstr>
      <vt:lpstr>Josefin Slab SemiBold</vt:lpstr>
      <vt:lpstr>Montserrat Black</vt:lpstr>
      <vt:lpstr>Montserrat SemiBold</vt:lpstr>
      <vt:lpstr>Montserrat ExtraBold</vt:lpstr>
      <vt:lpstr>Consolas</vt:lpstr>
      <vt:lpstr>Freesia Pitch Deck by Slidesgo</vt:lpstr>
      <vt:lpstr>Presentación de PowerPoint</vt:lpstr>
      <vt:lpstr>¿Qué es una Query?</vt:lpstr>
      <vt:lpstr>Métodos de Query </vt:lpstr>
      <vt:lpstr>Keywords métodos de query</vt:lpstr>
      <vt:lpstr>Keywords métodos de query</vt:lpstr>
      <vt:lpstr>Keywords métodos de query</vt:lpstr>
      <vt:lpstr>@Query con JPQL</vt:lpstr>
      <vt:lpstr>@Query nativa (con SQL)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Persistencia de datos en Java</dc:title>
  <dc:creator>Flor S</dc:creator>
  <cp:lastModifiedBy> </cp:lastModifiedBy>
  <cp:revision>131</cp:revision>
  <dcterms:modified xsi:type="dcterms:W3CDTF">2020-09-28T20:53:28Z</dcterms:modified>
</cp:coreProperties>
</file>